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3"/>
  </p:sldMasterIdLst>
  <p:sldIdLst>
    <p:sldId id="256" r:id="rId4"/>
    <p:sldId id="263" r:id="rId5"/>
    <p:sldId id="257" r:id="rId6"/>
    <p:sldId id="258" r:id="rId7"/>
    <p:sldId id="259" r:id="rId8"/>
    <p:sldId id="262" r:id="rId9"/>
    <p:sldId id="260" r:id="rId10"/>
    <p:sldId id="261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/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5165-CB46-4BFD-A630-903AB31C1D77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F7938E3-1A77-42BA-A962-99F092E4D73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79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5165-CB46-4BFD-A630-903AB31C1D77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38E3-1A77-42BA-A962-99F092E4D73E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8144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5165-CB46-4BFD-A630-903AB31C1D77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38E3-1A77-42BA-A962-99F092E4D73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4978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5165-CB46-4BFD-A630-903AB31C1D77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38E3-1A77-42BA-A962-99F092E4D73E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6771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5165-CB46-4BFD-A630-903AB31C1D77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38E3-1A77-42BA-A962-99F092E4D73E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2353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5165-CB46-4BFD-A630-903AB31C1D77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38E3-1A77-42BA-A962-99F092E4D73E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0008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5165-CB46-4BFD-A630-903AB31C1D77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38E3-1A77-42BA-A962-99F092E4D73E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7534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5165-CB46-4BFD-A630-903AB31C1D77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38E3-1A77-42BA-A962-99F092E4D73E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3786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5165-CB46-4BFD-A630-903AB31C1D77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38E3-1A77-42BA-A962-99F092E4D7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96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F5165-CB46-4BFD-A630-903AB31C1D77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38E3-1A77-42BA-A962-99F092E4D73E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3402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BCF5165-CB46-4BFD-A630-903AB31C1D77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938E3-1A77-42BA-A962-99F092E4D73E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533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F5165-CB46-4BFD-A630-903AB31C1D77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F7938E3-1A77-42BA-A962-99F092E4D73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7492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5821E-2D8E-40C7-9AC3-2D901A6DBA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9255" y="486562"/>
            <a:ext cx="8637072" cy="852199"/>
          </a:xfrm>
        </p:spPr>
        <p:txBody>
          <a:bodyPr>
            <a:normAutofit/>
          </a:bodyPr>
          <a:lstStyle/>
          <a:p>
            <a:r>
              <a:rPr lang="en-US" sz="4000" b="1"/>
              <a:t>INTRODUCTION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60136B-7EE6-4788-B9C9-8BE656FDBD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1837190"/>
            <a:ext cx="8487908" cy="1677797"/>
          </a:xfrm>
        </p:spPr>
        <p:txBody>
          <a:bodyPr>
            <a:normAutofit/>
          </a:bodyPr>
          <a:lstStyle/>
          <a:p>
            <a:r>
              <a:rPr lang="en-US" sz="2000"/>
              <a:t>                            GLORIA KEARAPELA GAOSIKELWE</a:t>
            </a:r>
          </a:p>
          <a:p>
            <a:endParaRPr lang="en-US" sz="2000"/>
          </a:p>
          <a:p>
            <a:r>
              <a:rPr lang="en-US" sz="2000"/>
              <a:t>CHAIRPERSON –SPORTS VOLUNTEERS MOVEMENT BOTSWANA</a:t>
            </a:r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151124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97C66-93B3-45DE-6138-5CD76C50B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536506"/>
            <a:ext cx="9603275" cy="1049235"/>
          </a:xfrm>
        </p:spPr>
        <p:txBody>
          <a:bodyPr/>
          <a:lstStyle/>
          <a:p>
            <a:r>
              <a:rPr lang="en-GB"/>
              <a:t>conclusion</a:t>
            </a:r>
            <a:endParaRPr lang="en-BW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5A22F6-FAC3-F7BD-FD6B-F92CB614B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5835" y="1813033"/>
            <a:ext cx="10310648" cy="4225159"/>
          </a:xfrm>
        </p:spPr>
        <p:txBody>
          <a:bodyPr>
            <a:normAutofit/>
          </a:bodyPr>
          <a:lstStyle/>
          <a:p>
            <a:r>
              <a:rPr lang="en-GB"/>
              <a:t>In Conclusion, </a:t>
            </a:r>
          </a:p>
          <a:p>
            <a:r>
              <a:rPr lang="en-GB"/>
              <a:t>Volunteer retention comes down to the movement’s ability to form genuine, long lasting and personal connections with volunteers, cultivating the relationship.</a:t>
            </a:r>
          </a:p>
          <a:p>
            <a:r>
              <a:rPr lang="en-GB"/>
              <a:t>Volunteers participate because of the understanding of the strategy, they should see themselves being part of the strategy,  driving it and being part of the movement achievements.</a:t>
            </a:r>
          </a:p>
          <a:p>
            <a:r>
              <a:rPr lang="en-GB"/>
              <a:t>Their engagement and being appreciated for the unpaid services is key</a:t>
            </a:r>
          </a:p>
          <a:p>
            <a:r>
              <a:rPr lang="en-GB"/>
              <a:t>A volunteer is a gem, it’s a Diamond, needs to be handled with care </a:t>
            </a:r>
          </a:p>
          <a:p>
            <a:r>
              <a:rPr lang="en-GB"/>
              <a:t>A volunteer should not only be recognised, but- esteemed and appreciated</a:t>
            </a:r>
          </a:p>
          <a:p>
            <a:r>
              <a:rPr lang="en-GB"/>
              <a:t>A volunteer is at your organisation NOT because they have to be BUT because they want to be</a:t>
            </a:r>
          </a:p>
          <a:p>
            <a:endParaRPr lang="en-GB"/>
          </a:p>
          <a:p>
            <a:endParaRPr lang="en-GB"/>
          </a:p>
          <a:p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812048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EABBE-E14E-0CB0-B33C-0DB87DF53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In ending….</a:t>
            </a:r>
            <a:endParaRPr lang="en-BW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1B5D6-AA03-7969-5D5C-7C7C35542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Thank you for your kind attention</a:t>
            </a:r>
          </a:p>
          <a:p>
            <a:endParaRPr lang="en-GB"/>
          </a:p>
          <a:p>
            <a:r>
              <a:rPr lang="en-GB"/>
              <a:t>Questions and Comments</a:t>
            </a:r>
            <a:endParaRPr lang="en-BW"/>
          </a:p>
        </p:txBody>
      </p:sp>
    </p:spTree>
    <p:extLst>
      <p:ext uri="{BB962C8B-B14F-4D97-AF65-F5344CB8AC3E}">
        <p14:creationId xmlns:p14="http://schemas.microsoft.com/office/powerpoint/2010/main" val="437504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E3022-8029-422E-BE90-1A4CF7A75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/>
              <a:t>COMMUNITY AND VOLUNTEERISM - STRATEGIES FOR IMPROVED VOLUNTEER 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240FD-2C87-4CB5-93AE-810D63F26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/>
              <a:t>OBJECTIVES OF THE PRESENTATION</a:t>
            </a:r>
          </a:p>
          <a:p>
            <a:pPr marL="0" indent="0">
              <a:buNone/>
            </a:pPr>
            <a:endParaRPr lang="en-US" b="1"/>
          </a:p>
          <a:p>
            <a:r>
              <a:rPr lang="en-GB"/>
              <a:t>To highlight the decline in volunteerism but also to share success participation</a:t>
            </a:r>
          </a:p>
          <a:p>
            <a:r>
              <a:rPr lang="en-GB"/>
              <a:t>To propose strategies to encourage volunteerism </a:t>
            </a:r>
          </a:p>
        </p:txBody>
      </p:sp>
    </p:spTree>
    <p:extLst>
      <p:ext uri="{BB962C8B-B14F-4D97-AF65-F5344CB8AC3E}">
        <p14:creationId xmlns:p14="http://schemas.microsoft.com/office/powerpoint/2010/main" val="693591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658CC-3D07-41BA-A048-0D08A86F9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/>
              <a:t>SPORTS VOLUNTEERS MOVEMENT BOTSWANA (SVM)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A1402-4F48-4B72-90D7-1C2D4F8BF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Sub-structure of Botswana National Sport Commission (BNSC)</a:t>
            </a:r>
          </a:p>
          <a:p>
            <a:r>
              <a:rPr lang="en-US"/>
              <a:t>Established in 2000</a:t>
            </a:r>
          </a:p>
          <a:p>
            <a:r>
              <a:rPr lang="en-US"/>
              <a:t>Launched in 2012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242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E7117-7F36-4414-B87E-CF25EC619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WHY SVM – AIMS AND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A9807-C330-49AE-837B-917644B96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To create capacity building for sport development inline with both Botswana vision an BNSC vision</a:t>
            </a:r>
          </a:p>
          <a:p>
            <a:r>
              <a:rPr lang="en-US"/>
              <a:t>To educate community about the importance of sports in health and quality of life</a:t>
            </a:r>
          </a:p>
          <a:p>
            <a:r>
              <a:rPr lang="en-US"/>
              <a:t>To promote participation in sports activities by members of the public</a:t>
            </a:r>
          </a:p>
          <a:p>
            <a:r>
              <a:rPr lang="en-US"/>
              <a:t>To produce trained personnel to serve sports in various capacities, </a:t>
            </a:r>
            <a:r>
              <a:rPr lang="en-US" err="1"/>
              <a:t>ie</a:t>
            </a:r>
            <a:r>
              <a:rPr lang="en-US"/>
              <a:t>, admin, fundraising, marketing, </a:t>
            </a:r>
            <a:r>
              <a:rPr lang="en-US" err="1"/>
              <a:t>etc</a:t>
            </a:r>
            <a:endParaRPr lang="en-US"/>
          </a:p>
          <a:p>
            <a:r>
              <a:rPr lang="en-US"/>
              <a:t>To encourage spirit of cooperation amongst all sporting codes</a:t>
            </a:r>
          </a:p>
          <a:p>
            <a:r>
              <a:rPr lang="en-US"/>
              <a:t>To develop interpersonal friendship amongst individuals or communities</a:t>
            </a:r>
          </a:p>
        </p:txBody>
      </p:sp>
    </p:spTree>
    <p:extLst>
      <p:ext uri="{BB962C8B-B14F-4D97-AF65-F5344CB8AC3E}">
        <p14:creationId xmlns:p14="http://schemas.microsoft.com/office/powerpoint/2010/main" val="1040613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E2F2A-B51A-43DA-BB7D-C4AE4A846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err="1"/>
              <a:t>Svm</a:t>
            </a:r>
            <a:r>
              <a:rPr lang="en-US" sz="4000" b="1"/>
              <a:t> events PARTICIPATION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4ED708-F7EF-46CD-97EE-542E452BDB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3"/>
            <a:ext cx="10039381" cy="4199727"/>
          </a:xfrm>
        </p:spPr>
        <p:txBody>
          <a:bodyPr>
            <a:normAutofit lnSpcReduction="10000"/>
          </a:bodyPr>
          <a:lstStyle/>
          <a:p>
            <a:r>
              <a:rPr lang="en-US"/>
              <a:t>Some of the successful events that SVM offered the services, successfully national and internationally;</a:t>
            </a:r>
          </a:p>
          <a:p>
            <a:r>
              <a:rPr lang="en-US"/>
              <a:t>National Botswana games – held after every year</a:t>
            </a:r>
          </a:p>
          <a:p>
            <a:r>
              <a:rPr lang="en-US"/>
              <a:t>Botswana African Youth Games in Gaborone, Botswana</a:t>
            </a:r>
          </a:p>
          <a:p>
            <a:r>
              <a:rPr lang="en-US"/>
              <a:t>Netball World Cup 2017 in Gaborone, Botswana</a:t>
            </a:r>
          </a:p>
          <a:p>
            <a:r>
              <a:rPr lang="en-US"/>
              <a:t>WBSC World Congress in Gaborone, Botswana</a:t>
            </a:r>
          </a:p>
          <a:p>
            <a:r>
              <a:rPr lang="en-US"/>
              <a:t>Region 5 Youth Games in Maseru, Lesotho</a:t>
            </a:r>
          </a:p>
          <a:p>
            <a:r>
              <a:rPr lang="en-US"/>
              <a:t>Gaborone Golden Grand Prix 2023</a:t>
            </a:r>
          </a:p>
          <a:p>
            <a:r>
              <a:rPr lang="en-US"/>
              <a:t>And so many local events countrywide(Motor sport, athletics, and for other sporting codes)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811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6F147-4E1B-4C01-B1DA-AA6E1995E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DECLINE IN VOLUNTEERISM/ volunteer lapse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6270A-9B75-4954-A8D5-E6E79E168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Though the country has numerous sporting events, SVM is experiencing a decline in volunteering</a:t>
            </a:r>
          </a:p>
          <a:p>
            <a:r>
              <a:rPr lang="en-US"/>
              <a:t>The movement experience low new registrations at respective regions</a:t>
            </a:r>
          </a:p>
          <a:p>
            <a:r>
              <a:rPr lang="en-US"/>
              <a:t>Minimal volunteer rotation at events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567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21CE4-B609-4BA6-9BC2-0C496E3AC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REASONS FOR volunteer lapse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6E7A5-8621-48DA-B991-53309C943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1992084"/>
            <a:ext cx="9603275" cy="3450613"/>
          </a:xfrm>
        </p:spPr>
        <p:txBody>
          <a:bodyPr>
            <a:normAutofit/>
          </a:bodyPr>
          <a:lstStyle/>
          <a:p>
            <a:r>
              <a:rPr lang="en-US"/>
              <a:t>Lack of Incentives </a:t>
            </a:r>
          </a:p>
          <a:p>
            <a:r>
              <a:rPr lang="en-US"/>
              <a:t>Volunteer burn out </a:t>
            </a:r>
          </a:p>
          <a:p>
            <a:r>
              <a:rPr lang="en-US"/>
              <a:t>Lack of role clarity during events</a:t>
            </a:r>
          </a:p>
          <a:p>
            <a:r>
              <a:rPr lang="en-US"/>
              <a:t>Personal engagements</a:t>
            </a:r>
          </a:p>
          <a:p>
            <a:r>
              <a:rPr lang="en-US"/>
              <a:t>Loss of interest</a:t>
            </a:r>
          </a:p>
          <a:p>
            <a:r>
              <a:rPr lang="en-US"/>
              <a:t>Feeling unappreciated</a:t>
            </a:r>
          </a:p>
          <a:p>
            <a:r>
              <a:rPr lang="en-US"/>
              <a:t>Feeling unheard</a:t>
            </a:r>
          </a:p>
        </p:txBody>
      </p:sp>
    </p:spTree>
    <p:extLst>
      <p:ext uri="{BB962C8B-B14F-4D97-AF65-F5344CB8AC3E}">
        <p14:creationId xmlns:p14="http://schemas.microsoft.com/office/powerpoint/2010/main" val="3461636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05EA2-F2C9-4E35-A801-7FEDFE778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/>
              <a:t>STRATEGIES TO ENCOURAGE AND RETAIN VOLUNTEERISM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C24E36-5709-46EA-8B2C-EC58240F5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Value volunteers support</a:t>
            </a:r>
          </a:p>
          <a:p>
            <a:r>
              <a:rPr lang="en-US"/>
              <a:t>Educate the community</a:t>
            </a:r>
          </a:p>
          <a:p>
            <a:r>
              <a:rPr lang="en-US"/>
              <a:t>International participation</a:t>
            </a:r>
          </a:p>
          <a:p>
            <a:r>
              <a:rPr lang="en-US"/>
              <a:t>Attract motivated/celebrity volunteers</a:t>
            </a:r>
          </a:p>
          <a:p>
            <a:r>
              <a:rPr lang="en-US"/>
              <a:t>Empower volunteers with training</a:t>
            </a:r>
          </a:p>
          <a:p>
            <a:r>
              <a:rPr lang="en-US"/>
              <a:t>Match volunteers with their passionate skills</a:t>
            </a:r>
          </a:p>
          <a:p>
            <a:r>
              <a:rPr lang="en-US"/>
              <a:t>Provide leadership/growth opportunities</a:t>
            </a:r>
          </a:p>
        </p:txBody>
      </p:sp>
    </p:spTree>
    <p:extLst>
      <p:ext uri="{BB962C8B-B14F-4D97-AF65-F5344CB8AC3E}">
        <p14:creationId xmlns:p14="http://schemas.microsoft.com/office/powerpoint/2010/main" val="4239743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D05DB-5203-4492-A29D-9049DFCE8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/>
              <a:t>STRATEGIES TO ENCOURAGE AND RETAIN VOLUNTEERISM </a:t>
            </a:r>
            <a:r>
              <a:rPr lang="en-US" sz="3200" b="1" err="1"/>
              <a:t>Cont</a:t>
            </a:r>
            <a:r>
              <a:rPr lang="en-US" sz="3200" b="1"/>
              <a:t>…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E8149-C557-4252-85F9-3C10ACFB3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Develop networking opportunities</a:t>
            </a:r>
          </a:p>
          <a:p>
            <a:r>
              <a:rPr lang="en-US"/>
              <a:t>Be flexible to volunteers – allow them to voice out their concerns, and give feedback</a:t>
            </a:r>
          </a:p>
          <a:p>
            <a:r>
              <a:rPr lang="en-US"/>
              <a:t>Make surveys – more especially for those who have stopped participating to determine the reasons for sitting back.</a:t>
            </a:r>
          </a:p>
        </p:txBody>
      </p:sp>
    </p:spTree>
    <p:extLst>
      <p:ext uri="{BB962C8B-B14F-4D97-AF65-F5344CB8AC3E}">
        <p14:creationId xmlns:p14="http://schemas.microsoft.com/office/powerpoint/2010/main" val="85603928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3D9316D3A88C429D00C51411E54E3E" ma:contentTypeVersion="17" ma:contentTypeDescription="Create a new document." ma:contentTypeScope="" ma:versionID="dc7856618fde47c8508c5a789c845134">
  <xsd:schema xmlns:xsd="http://www.w3.org/2001/XMLSchema" xmlns:xs="http://www.w3.org/2001/XMLSchema" xmlns:p="http://schemas.microsoft.com/office/2006/metadata/properties" xmlns:ns2="521b0059-47f6-4697-8a4f-d87063ddd8b5" xmlns:ns3="f3045ac2-36a6-43c2-8968-88c464966892" targetNamespace="http://schemas.microsoft.com/office/2006/metadata/properties" ma:root="true" ma:fieldsID="9a0a47cfecd7d157c863c276e43b4f03" ns2:_="" ns3:_="">
    <xsd:import namespace="521b0059-47f6-4697-8a4f-d87063ddd8b5"/>
    <xsd:import namespace="f3045ac2-36a6-43c2-8968-88c4649668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1b0059-47f6-4697-8a4f-d87063ddd8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00fbffa-16d4-4327-afb7-f93075002d5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045ac2-36a6-43c2-8968-88c4649668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0083a73-f245-49e5-96e6-89a1791e0ab8}" ma:internalName="TaxCatchAll" ma:showField="CatchAllData" ma:web="f3045ac2-36a6-43c2-8968-88c4649668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FC07A8-DFE7-4AA4-A519-9CBC4872E4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78812FC-9B33-4108-94C7-DFD8F1214E3F}">
  <ds:schemaRefs>
    <ds:schemaRef ds:uri="521b0059-47f6-4697-8a4f-d87063ddd8b5"/>
    <ds:schemaRef ds:uri="f3045ac2-36a6-43c2-8968-88c46496689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495</Words>
  <Application>Microsoft Office PowerPoint</Application>
  <PresentationFormat>Widescreen</PresentationFormat>
  <Paragraphs>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Gill Sans MT</vt:lpstr>
      <vt:lpstr>Gallery</vt:lpstr>
      <vt:lpstr>INTRODUCTION</vt:lpstr>
      <vt:lpstr>COMMUNITY AND VOLUNTEERISM - STRATEGIES FOR IMPROVED VOLUNTEER ENGAGEMENT</vt:lpstr>
      <vt:lpstr>SPORTS VOLUNTEERS MOVEMENT BOTSWANA (SVM)</vt:lpstr>
      <vt:lpstr>WHY SVM – AIMS AND OBJECTIVES</vt:lpstr>
      <vt:lpstr>Svm events PARTICIPATION</vt:lpstr>
      <vt:lpstr>DECLINE IN VOLUNTEERISM/ volunteer lapse</vt:lpstr>
      <vt:lpstr>REASONS FOR volunteer lapse</vt:lpstr>
      <vt:lpstr>STRATEGIES TO ENCOURAGE AND RETAIN VOLUNTEERISM</vt:lpstr>
      <vt:lpstr>STRATEGIES TO ENCOURAGE AND RETAIN VOLUNTEERISM Cont…</vt:lpstr>
      <vt:lpstr>conclusion</vt:lpstr>
      <vt:lpstr>In ending….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Gloria Gaosikelwe</dc:creator>
  <cp:lastModifiedBy>Osazemen Aghedo</cp:lastModifiedBy>
  <cp:revision>1</cp:revision>
  <dcterms:created xsi:type="dcterms:W3CDTF">2024-01-10T07:26:00Z</dcterms:created>
  <dcterms:modified xsi:type="dcterms:W3CDTF">2024-01-17T09:41:00Z</dcterms:modified>
</cp:coreProperties>
</file>